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87" r:id="rId3"/>
    <p:sldId id="257" r:id="rId4"/>
    <p:sldId id="259" r:id="rId5"/>
    <p:sldId id="28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89"/>
    <a:srgbClr val="000000"/>
    <a:srgbClr val="000048"/>
    <a:srgbClr val="0000FF"/>
    <a:srgbClr val="0061A9"/>
    <a:srgbClr val="00FF00"/>
    <a:srgbClr val="009900"/>
    <a:srgbClr val="003300"/>
    <a:srgbClr val="196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 autoAdjust="0"/>
    <p:restoredTop sz="94676" autoAdjust="0"/>
  </p:normalViewPr>
  <p:slideViewPr>
    <p:cSldViewPr snapToGrid="0" snapToObjects="1">
      <p:cViewPr>
        <p:scale>
          <a:sx n="75" d="100"/>
          <a:sy n="75" d="100"/>
        </p:scale>
        <p:origin x="-1224" y="-5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61D-0D67-8843-918D-DA33009DEF3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7826-6C05-F644-BCB0-7A59D3D3DB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74AEA858-6376-5A4A-906E-117BB77C13B2}"/>
              </a:ext>
            </a:extLst>
          </p:cNvPr>
          <p:cNvSpPr txBox="1">
            <a:spLocks/>
          </p:cNvSpPr>
          <p:nvPr userDrawn="1"/>
        </p:nvSpPr>
        <p:spPr>
          <a:xfrm>
            <a:off x="5059136" y="284900"/>
            <a:ext cx="2111829" cy="409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61A9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0061A9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0061A9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61A9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61A9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19623B"/>
                </a:solidFill>
              </a:rPr>
              <a:t>DUA IFTETAH</a:t>
            </a:r>
          </a:p>
        </p:txBody>
      </p:sp>
    </p:spTree>
    <p:extLst>
      <p:ext uri="{BB962C8B-B14F-4D97-AF65-F5344CB8AC3E}">
        <p14:creationId xmlns:p14="http://schemas.microsoft.com/office/powerpoint/2010/main" val="14898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61D-0D67-8843-918D-DA33009DEF3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7826-6C05-F644-BCB0-7A59D3D3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2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61D-0D67-8843-918D-DA33009DEF3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7826-6C05-F644-BCB0-7A59D3D3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2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61D-0D67-8843-918D-DA33009DEF3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7826-6C05-F644-BCB0-7A59D3D3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2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61D-0D67-8843-918D-DA33009DEF3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7826-6C05-F644-BCB0-7A59D3D3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2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61D-0D67-8843-918D-DA33009DEF3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7826-6C05-F644-BCB0-7A59D3D3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8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61D-0D67-8843-918D-DA33009DEF3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7826-6C05-F644-BCB0-7A59D3D3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7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61D-0D67-8843-918D-DA33009DEF3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7826-6C05-F644-BCB0-7A59D3D3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6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61D-0D67-8843-918D-DA33009DEF3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7826-6C05-F644-BCB0-7A59D3D3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34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61D-0D67-8843-918D-DA33009DEF3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7826-6C05-F644-BCB0-7A59D3D3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91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61D-0D67-8843-918D-DA33009DEF3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7826-6C05-F644-BCB0-7A59D3D3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2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61A9"/>
                </a:solidFill>
                <a:latin typeface="Century Gothic" panose="020B0502020202020204" pitchFamily="34" charset="0"/>
              </a:defRPr>
            </a:lvl1pPr>
          </a:lstStyle>
          <a:p>
            <a:fld id="{0317061D-0D67-8843-918D-DA33009DEF3C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61A9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61A9"/>
                </a:solidFill>
                <a:latin typeface="Century Gothic" panose="020B0502020202020204" pitchFamily="34" charset="0"/>
              </a:defRPr>
            </a:lvl1pPr>
          </a:lstStyle>
          <a:p>
            <a:fld id="{EB0B7826-6C05-F644-BCB0-7A59D3D3DB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6B9E0248-AE5C-EA46-B993-777E28175FB1}"/>
              </a:ext>
            </a:extLst>
          </p:cNvPr>
          <p:cNvSpPr txBox="1">
            <a:spLocks/>
          </p:cNvSpPr>
          <p:nvPr/>
        </p:nvSpPr>
        <p:spPr>
          <a:xfrm>
            <a:off x="5059136" y="284900"/>
            <a:ext cx="2111829" cy="409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61A9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0061A9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0061A9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61A9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61A9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19623B"/>
                </a:solidFill>
              </a:rPr>
              <a:t>DUA IFTETAH</a:t>
            </a:r>
          </a:p>
        </p:txBody>
      </p:sp>
    </p:spTree>
    <p:extLst>
      <p:ext uri="{BB962C8B-B14F-4D97-AF65-F5344CB8AC3E}">
        <p14:creationId xmlns:p14="http://schemas.microsoft.com/office/powerpoint/2010/main" val="86545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1A9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061A9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rgbClr val="0061A9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rgbClr val="0061A9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0061A9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0061A9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63500" y="935831"/>
            <a:ext cx="87630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altLang="en-US" sz="30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10 </a:t>
            </a:r>
            <a:r>
              <a:rPr lang="en-US" altLang="en-US" sz="3000" b="1" dirty="0" err="1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Munajat</a:t>
            </a:r>
            <a:r>
              <a:rPr lang="en-US" altLang="en-US" sz="30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 </a:t>
            </a:r>
            <a:r>
              <a:rPr lang="en-US" altLang="en-US" sz="30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(whispered </a:t>
            </a:r>
            <a:r>
              <a:rPr lang="en-US" altLang="en-US" sz="30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prayers) by Imam Mohammed </a:t>
            </a:r>
            <a:r>
              <a:rPr lang="en-US" altLang="en-US" sz="3000" b="1" dirty="0" err="1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Taqi</a:t>
            </a:r>
            <a:r>
              <a:rPr lang="en-US" altLang="en-US" sz="30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 (as) from </a:t>
            </a:r>
            <a:r>
              <a:rPr lang="en-US" altLang="en-US" sz="3000" b="1" dirty="0" err="1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Baqiyatus</a:t>
            </a:r>
            <a:r>
              <a:rPr lang="en-US" altLang="en-US" sz="30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 </a:t>
            </a:r>
            <a:r>
              <a:rPr lang="en-US" altLang="en-US" sz="3000" b="1" dirty="0" err="1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Salehat</a:t>
            </a:r>
            <a:endParaRPr lang="en-US" altLang="en-US" sz="3000" b="1" dirty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838200" y="2184400"/>
            <a:ext cx="1026160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4400" b="1" dirty="0" err="1" smtClean="0">
                <a:latin typeface="Century Gothic" pitchFamily="34" charset="0"/>
                <a:ea typeface="Adobe Gothic Std B" pitchFamily="34" charset="-128"/>
              </a:rPr>
              <a:t>Munajaat</a:t>
            </a:r>
            <a:r>
              <a:rPr lang="en-US" altLang="en-US" sz="4400" b="1" dirty="0" smtClean="0">
                <a:latin typeface="Century Gothic" pitchFamily="34" charset="0"/>
                <a:ea typeface="Adobe Gothic Std B" pitchFamily="34" charset="-128"/>
              </a:rPr>
              <a:t> - No </a:t>
            </a:r>
            <a:r>
              <a:rPr lang="en-US" altLang="en-US" sz="4400" b="1" dirty="0" smtClean="0">
                <a:latin typeface="Century Gothic" pitchFamily="34" charset="0"/>
                <a:ea typeface="Adobe Gothic Std B" pitchFamily="34" charset="-128"/>
              </a:rPr>
              <a:t>2 </a:t>
            </a:r>
            <a:endParaRPr lang="en-US" altLang="en-US" sz="4400" b="1" dirty="0" smtClean="0">
              <a:latin typeface="Century Gothic" pitchFamily="34" charset="0"/>
              <a:ea typeface="Adobe Gothic Std B" pitchFamily="34" charset="-128"/>
            </a:endParaRPr>
          </a:p>
          <a:p>
            <a:pPr algn="ctr">
              <a:spcBef>
                <a:spcPct val="20000"/>
              </a:spcBef>
            </a:pPr>
            <a:r>
              <a:rPr lang="en-US" altLang="en-US" sz="44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True Repentance </a:t>
            </a:r>
            <a:r>
              <a:rPr lang="en-US" altLang="en-US" sz="4400" b="1" dirty="0" err="1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Tauba</a:t>
            </a:r>
            <a:endParaRPr lang="en-US" altLang="en-US" sz="4400" b="1" dirty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393700" y="4301331"/>
            <a:ext cx="92075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500" dirty="0" smtClean="0">
                <a:solidFill>
                  <a:srgbClr val="000000"/>
                </a:solidFill>
                <a:latin typeface="Swis721 BlkCn BT" pitchFamily="34" charset="0"/>
                <a:ea typeface="Adobe Gothic Std B" pitchFamily="34" charset="-128"/>
              </a:rPr>
              <a:t>Video Edit By :- </a:t>
            </a:r>
            <a:r>
              <a:rPr lang="en-US" altLang="en-US" sz="3200" b="1" dirty="0" err="1">
                <a:ln w="0">
                  <a:noFill/>
                </a:ln>
                <a:solidFill>
                  <a:srgbClr val="0000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706 BT" pitchFamily="18" charset="0"/>
                <a:ea typeface="Adobe Gothic Std B" pitchFamily="34" charset="-128"/>
              </a:rPr>
              <a:t>Murtuza</a:t>
            </a:r>
            <a:r>
              <a:rPr lang="en-US" altLang="en-US" sz="3200" b="1" dirty="0">
                <a:ln w="0">
                  <a:noFill/>
                </a:ln>
                <a:solidFill>
                  <a:srgbClr val="0000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706 BT" pitchFamily="18" charset="0"/>
                <a:ea typeface="Adobe Gothic Std B" pitchFamily="34" charset="-128"/>
              </a:rPr>
              <a:t> </a:t>
            </a:r>
            <a:r>
              <a:rPr lang="en-US" altLang="en-US" sz="3200" b="1" dirty="0" err="1">
                <a:ln w="0">
                  <a:noFill/>
                </a:ln>
                <a:solidFill>
                  <a:srgbClr val="0000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706 BT" pitchFamily="18" charset="0"/>
                <a:ea typeface="Adobe Gothic Std B" pitchFamily="34" charset="-128"/>
              </a:rPr>
              <a:t>Qurbanali</a:t>
            </a:r>
            <a:r>
              <a:rPr lang="en-US" altLang="en-US" sz="3200" b="1" dirty="0">
                <a:ln w="0">
                  <a:noFill/>
                </a:ln>
                <a:solidFill>
                  <a:srgbClr val="0000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706 BT" pitchFamily="18" charset="0"/>
                <a:ea typeface="Adobe Gothic Std B" pitchFamily="34" charset="-128"/>
              </a:rPr>
              <a:t> </a:t>
            </a:r>
            <a:r>
              <a:rPr lang="en-US" altLang="en-US" sz="3200" b="1" dirty="0" err="1" smtClean="0">
                <a:ln w="0">
                  <a:noFill/>
                </a:ln>
                <a:solidFill>
                  <a:srgbClr val="0000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706 BT" pitchFamily="18" charset="0"/>
                <a:ea typeface="Adobe Gothic Std B" pitchFamily="34" charset="-128"/>
              </a:rPr>
              <a:t>Bhurani</a:t>
            </a:r>
            <a:endParaRPr lang="en-US" altLang="en-US" sz="3200" b="1" dirty="0">
              <a:ln w="0">
                <a:noFill/>
              </a:ln>
              <a:solidFill>
                <a:srgbClr val="0000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706 BT" pitchFamily="18" charset="0"/>
              <a:ea typeface="Adobe Gothic Std B" pitchFamily="34" charset="-128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032000" y="54371"/>
            <a:ext cx="22860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000" dirty="0" smtClean="0">
                <a:solidFill>
                  <a:srgbClr val="000000"/>
                </a:solidFill>
                <a:latin typeface="Swis721 BlkCn BT" pitchFamily="34" charset="0"/>
                <a:ea typeface="Adobe Gothic Std B" pitchFamily="34" charset="-128"/>
              </a:rPr>
              <a:t>Presents</a:t>
            </a:r>
            <a:endParaRPr lang="en-US" altLang="en-US" sz="3000" dirty="0">
              <a:solidFill>
                <a:srgbClr val="FF0000"/>
              </a:solidFill>
              <a:latin typeface="Swis721 BlkCn BT" pitchFamily="34" charset="0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869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7000"/>
    </mc:Choice>
    <mc:Fallback xmlns="">
      <p:transition advClick="0" advTm="1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1244600" y="986631"/>
            <a:ext cx="10591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500"/>
              </a:spcAft>
            </a:pPr>
            <a:r>
              <a:rPr lang="ar-SA" sz="5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وَخِفْتُ </a:t>
            </a:r>
            <a:r>
              <a:rPr lang="ar-SA" sz="5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تَعْوِي</a:t>
            </a:r>
            <a:r>
              <a:rPr lang="ar-SA" sz="5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5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قَهَا ل</a:t>
            </a:r>
            <a:r>
              <a:rPr lang="ur-PK" sz="5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ِاِ</a:t>
            </a:r>
            <a:r>
              <a:rPr lang="ar-SA" sz="5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جَابَتِي</a:t>
            </a:r>
            <a:r>
              <a:rPr lang="ur-PK" sz="5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</a:t>
            </a:r>
            <a:r>
              <a:rPr lang="ur-PK" sz="5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وَرَدَّهَا </a:t>
            </a:r>
            <a:r>
              <a:rPr lang="ur-PK" sz="5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اِيَّايَ عَنْ</a:t>
            </a:r>
            <a:r>
              <a:rPr lang="ur-PK" sz="5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</a:t>
            </a:r>
            <a:r>
              <a:rPr lang="ur-PK" sz="5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قَضَآءِ </a:t>
            </a:r>
            <a:endParaRPr lang="en-US" sz="5000" dirty="0" smtClean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  <a:p>
            <a:pPr lvl="0" algn="ctr" fontAlgn="auto">
              <a:spcBef>
                <a:spcPts val="0"/>
              </a:spcBef>
              <a:spcAft>
                <a:spcPts val="500"/>
              </a:spcAft>
            </a:pPr>
            <a:r>
              <a:rPr lang="ur-PK" sz="5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حَاجَتِي</a:t>
            </a:r>
            <a:r>
              <a:rPr lang="ar-SA" sz="5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endParaRPr lang="en-US" sz="5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57151" y="22987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I am thus afraid that these wrongdoings will </a:t>
            </a:r>
            <a:endParaRPr lang="en-US" altLang="en-US" sz="2800" b="1" dirty="0" smtClean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  <a:p>
            <a:pPr algn="ctr" eaLnBrk="1" hangingPunct="1"/>
            <a:r>
              <a:rPr lang="en-US" altLang="en-US" sz="28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obstruct </a:t>
            </a:r>
            <a:r>
              <a:rPr lang="en-US" altLang="en-US" sz="28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You from responding to me, and will </a:t>
            </a:r>
            <a:endParaRPr lang="en-US" altLang="en-US" sz="2800" b="1" dirty="0" smtClean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  <a:p>
            <a:pPr algn="ctr" eaLnBrk="1" hangingPunct="1"/>
            <a:r>
              <a:rPr lang="en-US" altLang="en-US" sz="28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make </a:t>
            </a:r>
            <a:r>
              <a:rPr lang="en-US" altLang="en-US" sz="28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You refuse to grant me my requests,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39076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46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مجھے ڈر ہے  کہ یہ قبولیت دعا میں دیر کرائیں گی اور حاجتیں بر آنے میں  رکاوٹ بنیں گی</a:t>
            </a:r>
            <a:endParaRPr lang="en-US" sz="46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534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42900" y="8850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بِاِبْطَالِهَا لِطَلِبَتِيْ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وَقَطْعَهَا لِاَسْبَابِ رَغْبَتِي</a:t>
            </a: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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73051" y="20955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since they are </a:t>
            </a:r>
            <a:r>
              <a:rPr lang="en-US" altLang="en-US" sz="3200" b="1" dirty="0" err="1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violative</a:t>
            </a:r>
            <a:r>
              <a:rPr lang="en-US" altLang="en-US" sz="32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 enough to abolish </a:t>
            </a:r>
          </a:p>
          <a:p>
            <a:pPr algn="ctr" eaLnBrk="1" hangingPunct="1"/>
            <a:r>
              <a:rPr lang="en-US" altLang="en-US" sz="32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my petition, and to cut off the factors of achieving my desires,</a:t>
            </a:r>
            <a:endParaRPr lang="en-US" altLang="en-US" sz="3200" b="1" dirty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101600" y="39203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2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بوجہ میری طلب  کرنے، فائدہ بنانے اور میرے  شوق کو کم کرنے کے</a:t>
            </a:r>
            <a:endParaRPr lang="en-US" sz="52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492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66700" y="7580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جْ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ل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Qalam Quran"/>
                <a:cs typeface="Al Qalam Quran"/>
              </a:rPr>
              <a:t>ٍ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مَا قَدْ 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اَ 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نْقَضَ ظَهْر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ِ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يْ مِنْ ثِقْلِهَا 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مِنْ اَ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812799" y="2095500"/>
            <a:ext cx="10426700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4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because their overburdens have </a:t>
            </a:r>
            <a:r>
              <a:rPr lang="en-US" altLang="en-US" sz="34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pressed </a:t>
            </a:r>
          </a:p>
          <a:p>
            <a:pPr algn="ctr" eaLnBrk="1" hangingPunct="1"/>
            <a:r>
              <a:rPr lang="en-US" altLang="en-US" sz="34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heavily </a:t>
            </a:r>
            <a:r>
              <a:rPr lang="en-US" altLang="en-US" sz="34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upon my back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292100" y="3704431"/>
            <a:ext cx="9194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4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کیونکہ  گناہوں اور خطاؤں کے بوجھ سے  میری کمر </a:t>
            </a:r>
            <a:r>
              <a:rPr lang="ur-PK" sz="54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جھکی</a:t>
            </a:r>
            <a:endParaRPr lang="en-US" sz="5400" dirty="0" smtClean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4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 </a:t>
            </a:r>
            <a:r>
              <a:rPr lang="ur-PK" sz="54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ہوئی ہے </a:t>
            </a:r>
            <a:endParaRPr lang="en-US" sz="54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951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76200" y="6818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وَبَهَظَنِيْ مِنَ 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ال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ْاِ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سْتِقْل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َا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لِ </a:t>
            </a: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بِحَمْلِهَا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96851" y="21336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and their loads have been too heavy </a:t>
            </a:r>
            <a:endParaRPr lang="en-US" altLang="en-US" sz="3800" b="1" dirty="0" smtClean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  <a:p>
            <a:pPr algn="ctr" eaLnBrk="1" hangingPunct="1"/>
            <a:r>
              <a:rPr lang="en-US" altLang="en-US" sz="38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for </a:t>
            </a:r>
            <a:r>
              <a:rPr lang="en-US" altLang="en-US" sz="38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me to burden.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139700" y="37044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6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اور میں  مجبوری سے ان کا بوجھ اٹھائے  ہوئے ہوں</a:t>
            </a:r>
            <a:endParaRPr lang="en-US" sz="56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875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1000"/>
    </mc:Choice>
    <mc:Fallback xmlns="">
      <p:transition advClick="0" advTm="11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5400" y="11644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ثُمَّ تَرَاجَعْتُ رَبِّ 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اِلىٰ </a:t>
            </a: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حِلْمِكَ عَنِ 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الْخَاطِئِي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ْنَ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311151" y="22987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4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But when I recalled Your forbearance, O my Lord, with the wrongdoers,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114300" y="37679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4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لیکن اے پروردگار  جب میں نے خطا کاروں سے  تیری نرمی</a:t>
            </a:r>
            <a:endParaRPr lang="en-US" sz="54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72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5400" y="9358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وَعَفْوِكَ عَنِ 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الْمُذْنِبِي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ْنَ وَرَحْمَتِكَ لِلْعَاصِيْنَ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95251" y="20320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Your forgiveness to the sinful, and Your mercy to the </a:t>
            </a:r>
            <a:r>
              <a:rPr lang="en-US" altLang="en-US" sz="36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disobedient,</a:t>
            </a:r>
            <a:endParaRPr lang="en-US" altLang="en-US" sz="3600" b="1" dirty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3742531"/>
            <a:ext cx="9194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4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گنہگاروں کے بارے  میں تیری معافی </a:t>
            </a:r>
            <a:r>
              <a:rPr lang="ur-PK" sz="54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و                                                                 در   گزر                                                            </a:t>
            </a:r>
            <a:r>
              <a:rPr lang="ur-PK" sz="54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اور  نافرمانوں پر تیری مہربانی کو دیکھا</a:t>
            </a:r>
            <a:r>
              <a:rPr lang="en-US" sz="54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 </a:t>
            </a:r>
            <a:endParaRPr lang="en-US" sz="54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588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9000"/>
    </mc:Choice>
    <mc:Fallback xmlns="">
      <p:transition advClick="0" advTm="9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5400" y="8723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64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فَا</a:t>
            </a:r>
            <a:r>
              <a:rPr lang="ur-PK" sz="64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َ</a:t>
            </a:r>
            <a:r>
              <a:rPr lang="ar-SA" sz="64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قْبَلْتُ بِثِقَتِي</a:t>
            </a:r>
            <a:r>
              <a:rPr lang="ur-PK" sz="64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4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مُتَوَك</a:t>
            </a:r>
            <a:r>
              <a:rPr lang="ur-PK" sz="64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ِ</a:t>
            </a:r>
            <a:r>
              <a:rPr lang="ar-SA" sz="64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ل</a:t>
            </a:r>
            <a:r>
              <a:rPr lang="ur-PK" sz="64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َاعَلَيْكَ</a:t>
            </a:r>
            <a:endParaRPr lang="en-US" sz="64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311151" y="20955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I, carrying my trust in You and relying </a:t>
            </a:r>
            <a:endParaRPr lang="en-US" altLang="en-US" sz="3600" b="1" dirty="0" smtClean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  <a:p>
            <a:pPr algn="ctr" eaLnBrk="1" hangingPunct="1"/>
            <a:r>
              <a:rPr lang="en-US" altLang="en-US" sz="36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on </a:t>
            </a:r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You, came towards You, 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101600" y="34758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6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تو  </a:t>
            </a:r>
            <a:r>
              <a:rPr lang="ur-PK" sz="56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میں تجھ پر اعتماد کے ساتھ تیری  طرف بڑھا </a:t>
            </a:r>
            <a:endParaRPr lang="en-US" sz="56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225800" y="746521"/>
            <a:ext cx="45719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r-PK" sz="64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ّ</a:t>
            </a:r>
            <a:endParaRPr lang="en-US" sz="64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858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914400" y="1266031"/>
            <a:ext cx="102616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800"/>
              </a:spcAft>
            </a:pPr>
            <a:r>
              <a:rPr lang="ur-PK" sz="56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Qalam Quran Majeed" pitchFamily="2" charset="-78"/>
                <a:cs typeface="Al Qalam Quran Majeed" pitchFamily="2" charset="-78"/>
              </a:rPr>
              <a:t>طَارِحا</a:t>
            </a:r>
            <a:r>
              <a:rPr lang="ur-PK" sz="56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Qalam Quran"/>
                <a:cs typeface="Al Qalam Quran"/>
              </a:rPr>
              <a:t>ً</a:t>
            </a:r>
            <a:r>
              <a:rPr lang="ur-PK" sz="56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Qalam Quran Majeed" pitchFamily="2" charset="-78"/>
                <a:cs typeface="Al Qalam Quran Majeed" pitchFamily="2" charset="-78"/>
              </a:rPr>
              <a:t>نَفْسِي</a:t>
            </a:r>
            <a:r>
              <a:rPr lang="ar-SA" sz="56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Qalam Quran Majeed" pitchFamily="2" charset="-78"/>
                <a:cs typeface="Al Qalam Quran Majeed" pitchFamily="2" charset="-78"/>
              </a:rPr>
              <a:t>ْ</a:t>
            </a:r>
            <a:r>
              <a:rPr lang="ur-PK" sz="56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Qalam Quran Majeed" pitchFamily="2" charset="-78"/>
                <a:cs typeface="Al Qalam Quran Majeed" pitchFamily="2" charset="-78"/>
              </a:rPr>
              <a:t> </a:t>
            </a:r>
            <a:r>
              <a:rPr lang="ur-PK" sz="56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Qalam Quran Majeed" pitchFamily="2" charset="-78"/>
                <a:cs typeface="Al Qalam Quran Majeed" pitchFamily="2" charset="-78"/>
              </a:rPr>
              <a:t>بَيْنَ </a:t>
            </a:r>
            <a:r>
              <a:rPr lang="ur-PK" sz="56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Qalam Quran Majeed" pitchFamily="2" charset="-78"/>
                <a:cs typeface="Al Qalam Quran Majeed" pitchFamily="2" charset="-78"/>
              </a:rPr>
              <a:t>يَدَي</a:t>
            </a:r>
            <a:r>
              <a:rPr lang="ar-SA" sz="56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Qalam Quran Majeed" pitchFamily="2" charset="-78"/>
                <a:cs typeface="Al Qalam Quran Majeed" pitchFamily="2" charset="-78"/>
              </a:rPr>
              <a:t>ْ</a:t>
            </a:r>
            <a:r>
              <a:rPr lang="ur-PK" sz="56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Qalam Quran Majeed" pitchFamily="2" charset="-78"/>
                <a:cs typeface="Al Qalam Quran Majeed" pitchFamily="2" charset="-78"/>
              </a:rPr>
              <a:t>كَ </a:t>
            </a:r>
            <a:r>
              <a:rPr lang="ur-PK" sz="56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Qalam Quran Majeed" pitchFamily="2" charset="-78"/>
                <a:cs typeface="Al Qalam Quran Majeed" pitchFamily="2" charset="-78"/>
              </a:rPr>
              <a:t>شَاكِياً </a:t>
            </a:r>
            <a:r>
              <a:rPr lang="ur-PK" sz="56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Qalam Quran Majeed" pitchFamily="2" charset="-78"/>
                <a:cs typeface="Al Qalam Quran Majeed" pitchFamily="2" charset="-78"/>
              </a:rPr>
              <a:t> بَثِّيْ اِلَيْكَ </a:t>
            </a:r>
            <a:endParaRPr lang="en-US" sz="5600" dirty="0" smtClean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Qalam Quran Majeed" pitchFamily="2" charset="-78"/>
              <a:cs typeface="Al Qalam Quran Majeed" pitchFamily="2" charset="-78"/>
            </a:endParaRPr>
          </a:p>
          <a:p>
            <a:pPr lvl="0" algn="ctr" fontAlgn="auto">
              <a:spcBef>
                <a:spcPts val="0"/>
              </a:spcBef>
              <a:spcAft>
                <a:spcPts val="800"/>
              </a:spcAft>
            </a:pPr>
            <a:r>
              <a:rPr lang="ur-PK" sz="56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Qalam Quran Majeed" pitchFamily="2" charset="-78"/>
                <a:cs typeface="Al Qalam Quran Majeed" pitchFamily="2" charset="-78"/>
              </a:rPr>
              <a:t>سَآئِلاً </a:t>
            </a:r>
            <a:endParaRPr lang="en-US" sz="56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Qalam Quran Majeed" pitchFamily="2" charset="-78"/>
              <a:cs typeface="Al Qalam Quran Majeed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311151" y="25273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throwing myself in Your </a:t>
            </a:r>
            <a:r>
              <a:rPr lang="en-US" altLang="en-US" sz="3000" b="1" dirty="0" err="1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Presence,complaining</a:t>
            </a:r>
            <a:r>
              <a:rPr lang="en-US" altLang="en-US" sz="30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 </a:t>
            </a:r>
            <a:r>
              <a:rPr lang="en-US" altLang="en-US" sz="30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about my grief to You, praying You,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25400" y="38187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اور خود کو تیرے  آستانے پر ڈال دیا تجھ سے اپنا درد  دل کہتے ہوئے ایسی چیز کا سوال  کیا </a:t>
            </a:r>
            <a:endParaRPr lang="en-US" sz="5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082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300"/>
    </mc:Choice>
    <mc:Fallback xmlns="">
      <p:transition advClick="0" advTm="63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1346200" y="1151731"/>
            <a:ext cx="106807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1600"/>
              </a:spcAft>
            </a:pPr>
            <a:r>
              <a:rPr lang="ur-PK" sz="52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مَا </a:t>
            </a:r>
            <a:r>
              <a:rPr lang="ur-PK" sz="5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لَا اَسْتَوْجِبُه</a:t>
            </a:r>
            <a:r>
              <a:rPr lang="ur-PK" sz="52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Qalam Quran"/>
                <a:cs typeface="Al Qalam Quran"/>
              </a:rPr>
              <a:t>ٗ</a:t>
            </a:r>
            <a:r>
              <a:rPr lang="ur-PK" sz="5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</a:t>
            </a:r>
            <a:r>
              <a:rPr lang="ur-PK" sz="52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مِنْ تَفْرِيْجِ  </a:t>
            </a:r>
            <a:r>
              <a:rPr lang="ur-PK" sz="5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الْهَمِّ وَلاَاَسْتَحِقُّه</a:t>
            </a:r>
            <a:r>
              <a:rPr lang="ur-PK" sz="5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Qalam Quran"/>
                <a:cs typeface="Al Qalam Quran"/>
              </a:rPr>
              <a:t>ٗ </a:t>
            </a:r>
          </a:p>
          <a:p>
            <a:pPr lvl="0" algn="ctr" fontAlgn="auto">
              <a:spcBef>
                <a:spcPts val="0"/>
              </a:spcBef>
              <a:spcAft>
                <a:spcPts val="1600"/>
              </a:spcAft>
            </a:pPr>
            <a:r>
              <a:rPr lang="ur-PK" sz="5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مِنْ تَنْفِيْسِ </a:t>
            </a:r>
            <a:endParaRPr lang="en-US" sz="52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311151" y="25654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6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O my Lord, for what I do not deserve from You; </a:t>
            </a:r>
          </a:p>
          <a:p>
            <a:pPr algn="ctr" eaLnBrk="1" hangingPunct="1"/>
            <a:r>
              <a:rPr lang="en-US" altLang="en-US" sz="26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that is relief from my distress, and for what I do not </a:t>
            </a:r>
          </a:p>
          <a:p>
            <a:pPr algn="ctr" eaLnBrk="1" hangingPunct="1"/>
            <a:r>
              <a:rPr lang="en-US" altLang="en-US" sz="26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earn from You; </a:t>
            </a:r>
            <a:endParaRPr lang="en-US" altLang="en-US" sz="2600" b="1" dirty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127000" y="39584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46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جس کا اہل نہیں ہوں یعنی  اندیشے مٹائے جانے کا اور وہ جس  کا حقدار نہیں ہوں</a:t>
            </a:r>
            <a:endParaRPr lang="en-US" sz="46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237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914400" y="931861"/>
            <a:ext cx="99695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56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</a:t>
            </a:r>
            <a:r>
              <a:rPr lang="ur-PK" sz="56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َ</a:t>
            </a:r>
            <a:r>
              <a:rPr lang="ar-SA" sz="56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لْغَمِّ</a:t>
            </a:r>
            <a:r>
              <a:rPr lang="ur-PK" sz="56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مُسْتَقِيْلا</a:t>
            </a:r>
            <a:r>
              <a:rPr lang="ur-PK" sz="56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Qalam Quran"/>
                <a:cs typeface="Al Qalam Quran"/>
              </a:rPr>
              <a:t>ً</a:t>
            </a:r>
            <a:r>
              <a:rPr lang="ur-PK" sz="56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</a:t>
            </a:r>
            <a:r>
              <a:rPr lang="ur-PK" sz="56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لَكَ </a:t>
            </a:r>
            <a:r>
              <a:rPr lang="ur-PK" sz="56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اِيَّايَ </a:t>
            </a:r>
            <a:r>
              <a:rPr lang="ur-PK" sz="56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وَاثِقاً مَوْلاَيَ بِكَ</a:t>
            </a:r>
            <a:endParaRPr lang="en-US" sz="56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450851" y="19685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declaring my true repentance before </a:t>
            </a:r>
            <a:endParaRPr lang="ur-PK" altLang="en-US" sz="3200" b="1" dirty="0" smtClean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  <a:p>
            <a:pPr algn="ctr" eaLnBrk="1" hangingPunct="1"/>
            <a:r>
              <a:rPr lang="en-US" altLang="en-US" sz="32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You</a:t>
            </a:r>
            <a:r>
              <a:rPr lang="en-US" altLang="en-US" sz="32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, and putting my trust in You, </a:t>
            </a:r>
            <a:endParaRPr lang="ur-PK" altLang="en-US" sz="3200" b="1" dirty="0" smtClean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  <a:p>
            <a:pPr algn="ctr" eaLnBrk="1" hangingPunct="1"/>
            <a:r>
              <a:rPr lang="en-US" altLang="en-US" sz="32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O my</a:t>
            </a:r>
            <a:r>
              <a:rPr lang="ur-PK" altLang="en-US" sz="32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 </a:t>
            </a:r>
            <a:r>
              <a:rPr lang="en-US" altLang="en-US" sz="32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Master</a:t>
            </a:r>
            <a:r>
              <a:rPr lang="en-US" altLang="en-US" sz="32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.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37933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یعنی غم دور کیے  جانے کا تجھ سے در گزر کا طالب  ہوں میرے مولا </a:t>
            </a:r>
            <a:endParaRPr lang="en-US" sz="5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429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9000"/>
    </mc:Choice>
    <mc:Fallback xmlns="">
      <p:transition advClick="0" advTm="9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885031"/>
            <a:ext cx="87630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Qalam Quran Majeed" pitchFamily="2" charset="-78"/>
                <a:cs typeface="Al Qalam Quran Majeed" pitchFamily="2" charset="-78"/>
              </a:rPr>
              <a:t>بِسْمِ اللهِ الرَّحْمٰنِ الرَّحِيْمِ</a:t>
            </a:r>
            <a:r>
              <a:rPr lang="en-US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Qalam Quran Majeed" pitchFamily="2" charset="-78"/>
                <a:cs typeface="Al Qalam Quran Majeed" pitchFamily="2" charset="-78"/>
              </a:rPr>
              <a:t>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57151" y="21209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In the name of Allah, the Beneficent, the Merciful.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35266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4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شروع کرتا ہوں اس الله کے نام سے جو بڑا مہربان اور نہایت رحم کرنے والا ہے</a:t>
            </a:r>
            <a:endParaRPr lang="en-US" sz="54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  <p:pic>
        <p:nvPicPr>
          <p:cNvPr id="2" name="imamtaqi_duas_guidance1a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462915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9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1000"/>
    </mc:Choice>
    <mc:Fallback xmlns="">
      <p:transition advClick="0" advTm="21000"/>
    </mc:Fallback>
  </mc:AlternateContent>
  <p:timing>
    <p:tnLst>
      <p:par>
        <p:cTn id="1" dur="indefinite" restart="never" nodeType="tmRoot">
          <p:childTnLst>
            <p:audio>
              <p:cMediaNode vol="80000" numSld="27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50800" y="11644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5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اَللّ</a:t>
            </a:r>
            <a:r>
              <a:rPr lang="ur-PK" sz="5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ٰھُمَّ</a:t>
            </a:r>
            <a:r>
              <a:rPr lang="ar-SA" sz="5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فَامْنُنْ عَل</a:t>
            </a:r>
            <a:r>
              <a:rPr lang="ur-PK" sz="5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َ</a:t>
            </a:r>
            <a:r>
              <a:rPr lang="ar-SA" sz="5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ي</a:t>
            </a:r>
            <a:r>
              <a:rPr lang="ur-PK" sz="5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َّ</a:t>
            </a:r>
            <a:r>
              <a:rPr lang="ar-SA" sz="5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بِالْفَرَجِ</a:t>
            </a:r>
            <a:r>
              <a:rPr lang="ur-PK" sz="5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وَتَطَوَّلْ بِسُهُوْلَةِ الْمَخْرَجِ</a:t>
            </a:r>
            <a:endParaRPr lang="en-US" sz="5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311151" y="22352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O Allah, </a:t>
            </a:r>
            <a:r>
              <a:rPr lang="en-US" altLang="en-US" sz="30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so </a:t>
            </a:r>
            <a:r>
              <a:rPr lang="en-US" altLang="en-US" sz="30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(please) bestow upon me with relief from You, confer upon me with creating for me an easy way out,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38695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r-PK" sz="54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اے معبود پس مجھ پر احسان فرما  کر کشائش دے مشکلوں سے  آسانی کے ساتھ نکال</a:t>
            </a:r>
            <a:endParaRPr lang="en-US" sz="54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038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300"/>
    </mc:Choice>
    <mc:Fallback xmlns="">
      <p:transition advClick="0" advTm="43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04800" y="8723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وَادْلُلْنِي</a:t>
            </a:r>
            <a:r>
              <a:rPr lang="ur-PK" sz="62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بِرَا</a:t>
            </a:r>
            <a:r>
              <a:rPr lang="ur-PK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فَتِكَ عَل</a:t>
            </a:r>
            <a:r>
              <a:rPr lang="ur-PK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یٰ</a:t>
            </a:r>
            <a:r>
              <a:rPr lang="ar-SA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</a:t>
            </a:r>
            <a:r>
              <a:rPr lang="ar-SA" sz="62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سَمْتِ </a:t>
            </a:r>
            <a:r>
              <a:rPr lang="ar-SA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الْمَنْهَجِ</a:t>
            </a:r>
            <a:endParaRPr lang="en-US" sz="62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41300" y="37679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r-PK" sz="56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 اپنی مہربانی  سے میری رہنمائی کر سیدھی راہ </a:t>
            </a:r>
            <a:endParaRPr lang="ur-PK" sz="5600" dirty="0" smtClean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  <a:p>
            <a:pPr algn="ctr" eaLnBrk="1" hangingPunct="1"/>
            <a:r>
              <a:rPr lang="ur-PK" sz="56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کی  </a:t>
            </a:r>
            <a:r>
              <a:rPr lang="ur-PK" sz="56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طرف </a:t>
            </a:r>
            <a:endParaRPr lang="en-US" sz="56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206376" y="2136775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lead me, out of Your clemency, to the straightest path,</a:t>
            </a:r>
          </a:p>
        </p:txBody>
      </p:sp>
    </p:spTree>
    <p:extLst>
      <p:ext uri="{BB962C8B-B14F-4D97-AF65-F5344CB8AC3E}">
        <p14:creationId xmlns:p14="http://schemas.microsoft.com/office/powerpoint/2010/main" val="147532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300"/>
    </mc:Choice>
    <mc:Fallback xmlns="">
      <p:transition advClick="0" advTm="33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431800" y="8469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</a:t>
            </a:r>
            <a:r>
              <a:rPr lang="ur-PK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َ</a:t>
            </a:r>
            <a:r>
              <a:rPr lang="ar-SA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زْلِقْنِي</a:t>
            </a:r>
            <a:r>
              <a:rPr lang="ur-PK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</a:t>
            </a:r>
            <a:r>
              <a:rPr lang="ar-SA" sz="62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بِقُدْرَتِكَ عَنِ </a:t>
            </a:r>
            <a:r>
              <a:rPr lang="ar-SA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الطَّرِي</a:t>
            </a:r>
            <a:r>
              <a:rPr lang="ur-PK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قِ ال</a:t>
            </a:r>
            <a:r>
              <a:rPr lang="ur-PK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ْاَ</a:t>
            </a:r>
            <a:r>
              <a:rPr lang="ar-SA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عْوَجِ</a:t>
            </a:r>
            <a:r>
              <a:rPr lang="ar-SA" sz="62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</a:t>
            </a:r>
            <a:endParaRPr lang="en-US" sz="62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336551" y="22479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make me, out of Your omnipotence, deviate from the crooked path,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139700" y="38314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4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اور اپنی قدرت سے مجھے  گمراہی کے راستے سے ہٹا لے</a:t>
            </a:r>
            <a:endParaRPr lang="en-US" sz="54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663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8723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r-PK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وَخَلِّصْنِيْ </a:t>
            </a:r>
            <a:r>
              <a:rPr lang="ur-PK" sz="62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مِنْ سِجْنِ </a:t>
            </a:r>
            <a:r>
              <a:rPr lang="ur-PK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الْكَرْبِ بِاِقَالَتِكَ</a:t>
            </a:r>
            <a:endParaRPr lang="en-US" sz="62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82551" y="19431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release me, out of Your acceptance of my true repentance, from the prison of ordeals,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39330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2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اپنی  در گزر سے کام لے کر مجھے دکھوں کی  قید سے چھڑا دے</a:t>
            </a:r>
            <a:endParaRPr lang="en-US" sz="52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526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469900" y="10755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1200"/>
              </a:spcAft>
            </a:pPr>
            <a:r>
              <a:rPr lang="ur-PK" sz="5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وَاَطْلِقْ اَسْرِيْ </a:t>
            </a:r>
            <a:r>
              <a:rPr lang="ur-PK" sz="5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بِرَحْمَتِكَ وَطُلْ </a:t>
            </a:r>
            <a:r>
              <a:rPr lang="ur-PK" sz="5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عَلَيَّ </a:t>
            </a:r>
            <a:r>
              <a:rPr lang="ur-PK" sz="5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بِرِضْوَانِكَ </a:t>
            </a:r>
            <a:endParaRPr lang="ur-PK" sz="5000" dirty="0" smtClean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  <a:p>
            <a:pPr lvl="0" algn="ctr" fontAlgn="auto">
              <a:spcBef>
                <a:spcPts val="0"/>
              </a:spcBef>
              <a:spcAft>
                <a:spcPts val="1200"/>
              </a:spcAft>
            </a:pPr>
            <a:r>
              <a:rPr lang="ur-PK" sz="5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وَجُدْ </a:t>
            </a:r>
            <a:r>
              <a:rPr lang="ur-PK" sz="5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عَلَيَّ </a:t>
            </a:r>
            <a:r>
              <a:rPr lang="ur-PK" sz="5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بِاِحْسَانِكَ</a:t>
            </a:r>
            <a:endParaRPr lang="en-US" sz="5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66700" y="244475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set me free from my capture, out of Your mercy, donate me with favors, out of Your pleasure, give me generously, out of Your benevolence,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200026" y="3907630"/>
            <a:ext cx="9344025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44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 </a:t>
            </a:r>
            <a:r>
              <a:rPr lang="ur-PK" sz="44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                                                                                   اپنی </a:t>
            </a:r>
            <a:r>
              <a:rPr lang="ur-PK" sz="44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رحمت سے میری  اسیری کو ختم کر دے اپنی خشنودی  </a:t>
            </a:r>
            <a:endParaRPr lang="ur-PK" sz="4400" dirty="0" smtClean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44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عطا </a:t>
            </a:r>
            <a:r>
              <a:rPr lang="ur-PK" sz="44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فرما مجھ پر اپنا احسان و کرم کر </a:t>
            </a:r>
            <a:endParaRPr lang="en-US" sz="44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54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300"/>
    </mc:Choice>
    <mc:Fallback xmlns="">
      <p:transition advClick="0" advTm="33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139700" y="7326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وَاَقِلْنِيْ 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رَبِّ عَثْرَتِيْ وَفَرِّجْ كُرْبَتِيْ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95251" y="21717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steady me, O my Lord, from my slip, relieve me from my agony,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152400" y="37425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6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میرے گناہ بخش دے مصیبت دور کر دے </a:t>
            </a:r>
            <a:endParaRPr lang="en-US" sz="6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42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300"/>
    </mc:Choice>
    <mc:Fallback xmlns="">
      <p:transition advClick="0" advTm="73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54000" y="669131"/>
            <a:ext cx="95123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وَارْحَمْ عَبْرَتِي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وَلَا تَحْجُبْ دَعْوَتِي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311151" y="19431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have mercy upon my sobbing, do not make my prayer inaccessible,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35393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8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میری زاری پر رحم عطا  کر میری دعا کو نظر انداز نہ کر</a:t>
            </a:r>
            <a:endParaRPr lang="en-US" sz="58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399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04800" y="7453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وَاشْدُدْ بِاالْاِقَالَةِ اَزْرِيْ 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وَقَوِّ بِهَا 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ظَهْرِيْ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311151" y="17907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and by accepting my repentance, (please) strengthen my back, confirm my strength, 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215900" y="38314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6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مجھے  معافی دے کر مجھے قوی بنا اس سے  میری کمر مضبوط فرما </a:t>
            </a:r>
            <a:endParaRPr lang="en-US" sz="56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884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66700" y="9104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وَاَصْلِحْ بِهَااَمْرِيْ وَاَطِلْ 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بِهَا 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عُمْرِيْ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311151" y="21082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set aright all my affairs, grant me long lifetime,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37171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5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اس سے  میرے کام سنوار دے اس سے  میری عمر میں طول دے</a:t>
            </a:r>
            <a:endParaRPr lang="en-US" sz="55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771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81000" y="7580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وَالرْحَمْنِيْ 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يَوْمَ 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حَشْرِيْ 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وَوَقْتَ 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نَشْرِيْ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98451" y="20955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5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and have mercy upon me on the day of my resurrecting and the time of my restoring to life.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330200" y="39711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6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روز حشر اور قبر سے اٹھنے کے وقت رحم فرما </a:t>
            </a:r>
            <a:endParaRPr lang="en-US" sz="6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329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4000"/>
    </mc:Choice>
    <mc:Fallback xmlns="">
      <p:transition advClick="0" advTm="2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5400" y="10501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اَللّ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ٰھُمَّ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اِنَّ الرَّ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جَا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Qalam Quran Majeed"/>
                <a:cs typeface="Al Qalam Quran Majeed"/>
              </a:rPr>
              <a:t>ٓ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ءَ لِسَعَةِ رَحْمَتِكَ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57151" y="23876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O Allah, it is my hope for Your expansive mercy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37679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6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اے معبود تیری رحمت کی  وسعت نے </a:t>
            </a:r>
            <a:endParaRPr lang="en-US" sz="6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720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/>
    </mc:Choice>
    <mc:Fallback xmlns="">
      <p:transition advClick="0" advTm="9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52500" y="783431"/>
            <a:ext cx="71755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اِنَّكَ جَوَّادٌ كَرِيْمٌ غَفُوْرٌ رَّحِيْمٌ 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476251" y="19558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Verily, You are all-magnanimous, all-generous, all-forgiving, and all-merciful.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476250" y="3882231"/>
            <a:ext cx="945515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4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بے شک  تو سخی، عطا کرنے والا، </a:t>
            </a:r>
            <a:r>
              <a:rPr lang="ur-PK" sz="54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بخشنے </a:t>
            </a:r>
            <a:r>
              <a:rPr lang="ur-PK" sz="54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والا اور مہربان ہے</a:t>
            </a:r>
            <a:endParaRPr lang="en-US" sz="54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92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4000"/>
    </mc:Choice>
    <mc:Fallback xmlns="">
      <p:transition advClick="0" advTm="2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15900" y="10501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lang="ar-SA" sz="58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</a:t>
            </a:r>
            <a:r>
              <a:rPr lang="ur-PK" sz="58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اَ</a:t>
            </a:r>
            <a:r>
              <a:rPr lang="ar-SA" sz="58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نْطَقَنِي</a:t>
            </a:r>
            <a:r>
              <a:rPr lang="ur-PK" sz="58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58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بِاسْتِقَالَتِكَ</a:t>
            </a:r>
            <a:r>
              <a:rPr lang="ur-PK" sz="58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</a:t>
            </a:r>
            <a:r>
              <a:rPr lang="ur-PK" sz="58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وَالْاَمَلَ لِاَنِاتِكَ </a:t>
            </a:r>
            <a:r>
              <a:rPr lang="ur-PK" sz="58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وَرِفْقِكَ</a:t>
            </a:r>
            <a:endParaRPr lang="en-US" sz="58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57151" y="21590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that has motivated me to ask for accepting my true repentance, a</a:t>
            </a:r>
            <a:r>
              <a:rPr lang="en-US" altLang="en-US" sz="30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nd </a:t>
            </a:r>
            <a:r>
              <a:rPr lang="en-US" altLang="en-US" sz="30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it is my hope for Your forbearance and leniency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38695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48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مجھے گناہوں کی  معافی مانگنے کا یارا  دیا ہے تیری طرف سے مہلت اور  نرمی کی امید نے</a:t>
            </a:r>
            <a:endParaRPr lang="en-US" sz="48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962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5400" y="10501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         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شَجَّعَنِي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عَلٰ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ی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طَلَبِ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اَمَانِكَ وَعَفْوِكَ 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وَلِي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57151" y="23495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that has encouraged me to beg Your security and pardon.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37552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4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مجھے تجھ  سے امان لینے اور معافی مانگنے کا  حوصلہ دیا </a:t>
            </a:r>
            <a:endParaRPr lang="en-US" sz="54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157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444500" y="1050131"/>
            <a:ext cx="95885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يَا </a:t>
            </a: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رَبِّ 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ذُنُو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بٌ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قَدْ 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وَاجَهَتْهَآ ا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َوْجُهُ 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الْاِنْتِقَامِ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47651" y="21590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O my Lord, I have committed sins</a:t>
            </a:r>
            <a:r>
              <a:rPr lang="en-US" altLang="en-US" sz="32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,</a:t>
            </a:r>
            <a:r>
              <a:rPr lang="ur-PK" altLang="en-US" sz="32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 </a:t>
            </a:r>
            <a:r>
              <a:rPr lang="en-US" altLang="en-US" sz="32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which are worthy of encountering Your punishment,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36663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4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 اے پروردگار میرے گناہ ایسے ہیں جن کے سامنے انتقام کا  چہرہ ہے </a:t>
            </a:r>
            <a:endParaRPr lang="en-US" sz="54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70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9000"/>
    </mc:Choice>
    <mc:Fallback xmlns="">
      <p:transition advClick="0" advTm="9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5400" y="10501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وَخَطَايَا 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قَدْ لَاخَظَتْهَا 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اَعْيُنُ 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الْاِصْطِلَامِ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47651" y="23114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and [I have committed] wrongdoings, which have been observed by the eyes of eradication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39457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4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 میری ایسی خطائیں ہیں جو  اچک لینے پر تیار ہیں </a:t>
            </a:r>
            <a:endParaRPr lang="en-US" sz="54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097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5400" y="10501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وَاسْتَوْجَبْتُ بِهَا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عَلٰ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ی عَدْلِكَ 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اَلِي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مَ 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الْعَذَابِ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47651" y="21844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and due to which, I deserve Your painful chastisement despite of Your justice,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37425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4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جن کے  باعث میں تیرے عدل کے پیش  نظر سخت عذاب کے قابل ہوں</a:t>
            </a:r>
            <a:endParaRPr lang="en-US" sz="54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27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5400" y="9231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وَاسْتَحْقَقْتُ بِاِجْتِرَاحِهَا 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مُبِيْرَ الْعِقَابِ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47651" y="19304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and because I have committed </a:t>
            </a:r>
            <a:r>
              <a:rPr lang="en-US" altLang="en-US" sz="3000" b="1" dirty="0" err="1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thesewrongdoings</a:t>
            </a:r>
            <a:r>
              <a:rPr lang="en-US" altLang="en-US" sz="30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, I earn Your </a:t>
            </a:r>
            <a:endParaRPr lang="en-US" altLang="en-US" sz="3000" b="1" dirty="0" smtClean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  <a:p>
            <a:pPr algn="ctr" eaLnBrk="1" hangingPunct="1"/>
            <a:r>
              <a:rPr lang="en-US" altLang="en-US" sz="30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annihilating </a:t>
            </a:r>
            <a:r>
              <a:rPr lang="en-US" altLang="en-US" sz="30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punishment.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37806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2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اور تیری طرف سے سخت سزا کا  مستحق بن چکا ہوں مجھے ڈر ہے </a:t>
            </a:r>
            <a:endParaRPr lang="en-US" sz="52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042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3799</TotalTime>
  <Words>1136</Words>
  <Application>Microsoft Office PowerPoint</Application>
  <PresentationFormat>On-screen Show (16:9)</PresentationFormat>
  <Paragraphs>111</Paragraphs>
  <Slides>30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user</cp:lastModifiedBy>
  <cp:revision>166</cp:revision>
  <dcterms:created xsi:type="dcterms:W3CDTF">2020-04-18T02:36:44Z</dcterms:created>
  <dcterms:modified xsi:type="dcterms:W3CDTF">2020-06-14T19:07:58Z</dcterms:modified>
</cp:coreProperties>
</file>